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88" r:id="rId6"/>
    <p:sldId id="289" r:id="rId7"/>
    <p:sldId id="292" r:id="rId8"/>
    <p:sldId id="297" r:id="rId9"/>
    <p:sldId id="298" r:id="rId10"/>
    <p:sldId id="290" r:id="rId11"/>
    <p:sldId id="291" r:id="rId12"/>
    <p:sldId id="293" r:id="rId13"/>
    <p:sldId id="2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94AA"/>
    <a:srgbClr val="F2D600"/>
    <a:srgbClr val="FF9F1A"/>
    <a:srgbClr val="C377E0"/>
    <a:srgbClr val="61BD4F"/>
    <a:srgbClr val="0079BF"/>
    <a:srgbClr val="5CDDF2"/>
    <a:srgbClr val="11B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3C0E7-074D-4BA1-8D7F-A52E512EE3CF}" v="6" dt="2020-05-08T02:51:46.088"/>
    <p1510:client id="{839E7CF7-595D-4350-B8FA-1C10E1830CBA}" v="61" dt="2020-05-08T01:15:46.877"/>
    <p1510:client id="{D62C09AB-3125-4697-A2A0-D2D050F862BF}" v="9" dt="2020-05-08T02:55:51.896"/>
    <p1510:client id="{F2A7A553-C3B6-4A16-A672-1ECE1417B833}" v="1" dt="2020-05-08T00:10:51.897"/>
    <p1510:client id="{F9C9CDE9-A232-61DE-12D4-E00FF03BB5DE}" v="2" dt="2020-05-08T05:14:25.6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12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2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97800"/>
            <a:ext cx="9144000" cy="923330"/>
          </a:xfrm>
        </p:spPr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Sprint 1 Retrospective</a:t>
            </a:r>
            <a:endParaRPr lang="en-US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ADEBC50-AB09-47F0-BFE4-F733B3782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21" y="3762054"/>
            <a:ext cx="815358" cy="81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3A47257-CEF8-4B9E-8516-ED6D95816F6D}"/>
              </a:ext>
            </a:extLst>
          </p:cNvPr>
          <p:cNvSpPr txBox="1">
            <a:spLocks/>
          </p:cNvSpPr>
          <p:nvPr/>
        </p:nvSpPr>
        <p:spPr>
          <a:xfrm>
            <a:off x="1524000" y="5724791"/>
            <a:ext cx="9144000" cy="61555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Group 5</a:t>
            </a:r>
            <a:endParaRPr lang="en-US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ntro">
            <a:hlinkClick r:id="" action="ppaction://media"/>
            <a:extLst>
              <a:ext uri="{FF2B5EF4-FFF2-40B4-BE49-F238E27FC236}">
                <a16:creationId xmlns:a16="http://schemas.microsoft.com/office/drawing/2014/main" id="{412F7B3D-7D1D-4BF4-B64C-1FD38FB5FA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06018" y="6017323"/>
            <a:ext cx="815358" cy="81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CDD4EC-72FA-4151-AC19-0AF2F705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72000" y="563358"/>
            <a:ext cx="2520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B77BA4D-13FA-478C-B8F2-8F4056C39C76}"/>
              </a:ext>
            </a:extLst>
          </p:cNvPr>
          <p:cNvSpPr txBox="1">
            <a:spLocks/>
          </p:cNvSpPr>
          <p:nvPr/>
        </p:nvSpPr>
        <p:spPr>
          <a:xfrm>
            <a:off x="228600" y="344248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Reflection / Retrospective</a:t>
            </a:r>
            <a:b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3AE58B-1F60-4BA3-9F34-BCF479301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3358"/>
            <a:ext cx="2520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FB48D7-7275-440A-A9B2-2C4314408093}"/>
              </a:ext>
            </a:extLst>
          </p:cNvPr>
          <p:cNvSpPr/>
          <p:nvPr/>
        </p:nvSpPr>
        <p:spPr>
          <a:xfrm>
            <a:off x="303447" y="1096833"/>
            <a:ext cx="3655810" cy="579894"/>
          </a:xfrm>
          <a:prstGeom prst="roundRect">
            <a:avLst/>
          </a:prstGeom>
          <a:solidFill>
            <a:srgbClr val="0E9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latin typeface="Segoe UI "/>
                <a:cs typeface="Segoe UI" panose="020B0502040204020203" pitchFamily="34" charset="0"/>
              </a:rPr>
              <a:t>WHAT WORKED WELL?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73A5A7-13C3-471D-84AF-7882549D105C}"/>
              </a:ext>
            </a:extLst>
          </p:cNvPr>
          <p:cNvSpPr/>
          <p:nvPr/>
        </p:nvSpPr>
        <p:spPr>
          <a:xfrm>
            <a:off x="4268095" y="1097127"/>
            <a:ext cx="3655810" cy="579600"/>
          </a:xfrm>
          <a:prstGeom prst="roundRect">
            <a:avLst/>
          </a:prstGeom>
          <a:solidFill>
            <a:srgbClr val="0E9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latin typeface="Segoe UI "/>
                <a:cs typeface="Segoe UI" panose="020B0502040204020203" pitchFamily="34" charset="0"/>
              </a:rPr>
              <a:t>WHAT DIDN’T WORK WELL?</a:t>
            </a:r>
          </a:p>
        </p:txBody>
      </p:sp>
      <p:pic>
        <p:nvPicPr>
          <p:cNvPr id="5122" name="Picture 2" descr="Vector Communications Communication Icon Transparent &amp; PNG Clipart ...">
            <a:extLst>
              <a:ext uri="{FF2B5EF4-FFF2-40B4-BE49-F238E27FC236}">
                <a16:creationId xmlns:a16="http://schemas.microsoft.com/office/drawing/2014/main" id="{AB4E7AC3-8F79-4231-8DA3-699AC8D8F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55" y="2601145"/>
            <a:ext cx="729840" cy="72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B1DAFE-C541-4C16-AE2D-A9F894A4DB6C}"/>
              </a:ext>
            </a:extLst>
          </p:cNvPr>
          <p:cNvSpPr txBox="1"/>
          <p:nvPr/>
        </p:nvSpPr>
        <p:spPr>
          <a:xfrm>
            <a:off x="1270827" y="2781399"/>
            <a:ext cx="2547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Segoe UI "/>
              </a:rPr>
              <a:t>Team communication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96A1CF1-4B18-4442-921C-2E277BDF990C}"/>
              </a:ext>
            </a:extLst>
          </p:cNvPr>
          <p:cNvSpPr/>
          <p:nvPr/>
        </p:nvSpPr>
        <p:spPr>
          <a:xfrm>
            <a:off x="8232743" y="1096833"/>
            <a:ext cx="3655810" cy="579600"/>
          </a:xfrm>
          <a:prstGeom prst="roundRect">
            <a:avLst/>
          </a:prstGeom>
          <a:solidFill>
            <a:srgbClr val="0E9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latin typeface="Segoe UI "/>
                <a:cs typeface="Segoe UI" panose="020B0502040204020203" pitchFamily="34" charset="0"/>
              </a:rPr>
              <a:t>ISSUES WE FACED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3472D3-FA41-48DC-BC14-C7D85454B342}"/>
              </a:ext>
            </a:extLst>
          </p:cNvPr>
          <p:cNvSpPr txBox="1"/>
          <p:nvPr/>
        </p:nvSpPr>
        <p:spPr>
          <a:xfrm>
            <a:off x="5212127" y="1930081"/>
            <a:ext cx="271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Segoe UI "/>
              </a:rPr>
              <a:t>Time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840D95-2879-432F-AFCE-34D61813F72C}"/>
              </a:ext>
            </a:extLst>
          </p:cNvPr>
          <p:cNvSpPr txBox="1"/>
          <p:nvPr/>
        </p:nvSpPr>
        <p:spPr>
          <a:xfrm>
            <a:off x="1361033" y="1918930"/>
            <a:ext cx="25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Segoe UI "/>
              </a:rPr>
              <a:t>Setup of the project </a:t>
            </a:r>
          </a:p>
        </p:txBody>
      </p:sp>
      <p:pic>
        <p:nvPicPr>
          <p:cNvPr id="1026" name="Picture 2" descr="Order Management Icon at GetDrawings | Free download">
            <a:extLst>
              <a:ext uri="{FF2B5EF4-FFF2-40B4-BE49-F238E27FC236}">
                <a16:creationId xmlns:a16="http://schemas.microsoft.com/office/drawing/2014/main" id="{7CEE4E5D-B39E-497F-B5BB-11C7B284D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55" y="1759753"/>
            <a:ext cx="729840" cy="72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ulletin board - Free education icons">
            <a:extLst>
              <a:ext uri="{FF2B5EF4-FFF2-40B4-BE49-F238E27FC236}">
                <a16:creationId xmlns:a16="http://schemas.microsoft.com/office/drawing/2014/main" id="{7CFE9F43-778F-479B-AF87-0538649E8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55" y="3472878"/>
            <a:ext cx="729840" cy="72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409C48-F20F-4201-BD51-92E3877F9D17}"/>
              </a:ext>
            </a:extLst>
          </p:cNvPr>
          <p:cNvSpPr txBox="1"/>
          <p:nvPr/>
        </p:nvSpPr>
        <p:spPr>
          <a:xfrm>
            <a:off x="1270827" y="3653132"/>
            <a:ext cx="2547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Segoe UI "/>
              </a:rPr>
              <a:t>Tasks on Trello board </a:t>
            </a:r>
          </a:p>
        </p:txBody>
      </p:sp>
      <p:pic>
        <p:nvPicPr>
          <p:cNvPr id="1032" name="Picture 8" descr="Remote access - Free computer icons">
            <a:extLst>
              <a:ext uri="{FF2B5EF4-FFF2-40B4-BE49-F238E27FC236}">
                <a16:creationId xmlns:a16="http://schemas.microsoft.com/office/drawing/2014/main" id="{23CD7C5F-2733-4B0D-B65D-B4108085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098" y="2634598"/>
            <a:ext cx="750472" cy="75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C28DF1-B6C3-491F-9E8D-0B1057AF05DA}"/>
              </a:ext>
            </a:extLst>
          </p:cNvPr>
          <p:cNvSpPr txBox="1"/>
          <p:nvPr/>
        </p:nvSpPr>
        <p:spPr>
          <a:xfrm>
            <a:off x="9416308" y="2812891"/>
            <a:ext cx="2547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Segoe UI "/>
              </a:rPr>
              <a:t>Working remotely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CC2A5-5AE5-4085-85CF-8B43E8578BC5}"/>
              </a:ext>
            </a:extLst>
          </p:cNvPr>
          <p:cNvSpPr txBox="1"/>
          <p:nvPr/>
        </p:nvSpPr>
        <p:spPr>
          <a:xfrm>
            <a:off x="9416308" y="1930081"/>
            <a:ext cx="2547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Segoe UI "/>
              </a:rPr>
              <a:t>Allocation of tasks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637AB12-23D2-4A93-A16E-D4793332FC6D}"/>
              </a:ext>
            </a:extLst>
          </p:cNvPr>
          <p:cNvSpPr/>
          <p:nvPr/>
        </p:nvSpPr>
        <p:spPr>
          <a:xfrm>
            <a:off x="4268095" y="4335298"/>
            <a:ext cx="3655810" cy="579894"/>
          </a:xfrm>
          <a:prstGeom prst="roundRect">
            <a:avLst/>
          </a:prstGeom>
          <a:solidFill>
            <a:srgbClr val="0E9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latin typeface="Segoe UI "/>
                <a:cs typeface="Segoe UI" panose="020B0502040204020203" pitchFamily="34" charset="0"/>
              </a:rPr>
              <a:t>HOW TO FIX THE ISSUES?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784A8B-A9FD-4E19-A6D1-0070B8354807}"/>
              </a:ext>
            </a:extLst>
          </p:cNvPr>
          <p:cNvSpPr txBox="1"/>
          <p:nvPr/>
        </p:nvSpPr>
        <p:spPr>
          <a:xfrm>
            <a:off x="1192145" y="6044316"/>
            <a:ext cx="3655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>
                <a:latin typeface="Segoe UI "/>
              </a:rPr>
              <a:t>Edit the trello board to provide deadlines for tasks </a:t>
            </a:r>
          </a:p>
        </p:txBody>
      </p:sp>
      <p:pic>
        <p:nvPicPr>
          <p:cNvPr id="1034" name="Picture 10" descr="IBKR Trading Platforms | Interactive Brokers LLC">
            <a:extLst>
              <a:ext uri="{FF2B5EF4-FFF2-40B4-BE49-F238E27FC236}">
                <a16:creationId xmlns:a16="http://schemas.microsoft.com/office/drawing/2014/main" id="{C029C821-E259-40F9-A4B0-D07B64108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26" y="2534762"/>
            <a:ext cx="996640" cy="99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35EC322-1C23-4C21-B1F2-538CF2572257}"/>
              </a:ext>
            </a:extLst>
          </p:cNvPr>
          <p:cNvSpPr txBox="1"/>
          <p:nvPr/>
        </p:nvSpPr>
        <p:spPr>
          <a:xfrm>
            <a:off x="5212127" y="2814852"/>
            <a:ext cx="271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Segoe UI "/>
              </a:rPr>
              <a:t>Use of shared platforms </a:t>
            </a:r>
          </a:p>
        </p:txBody>
      </p:sp>
      <p:pic>
        <p:nvPicPr>
          <p:cNvPr id="1036" name="Picture 12" descr="Time Management Icons - Download Free Vector Icons | Noun Project">
            <a:extLst>
              <a:ext uri="{FF2B5EF4-FFF2-40B4-BE49-F238E27FC236}">
                <a16:creationId xmlns:a16="http://schemas.microsoft.com/office/drawing/2014/main" id="{94E9DD6F-BFCE-4EA3-BEFB-9DEC909D9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374" y="1852072"/>
            <a:ext cx="729841" cy="72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roject Mandate Icons - Download Free Vector Icons | Noun Project">
            <a:extLst>
              <a:ext uri="{FF2B5EF4-FFF2-40B4-BE49-F238E27FC236}">
                <a16:creationId xmlns:a16="http://schemas.microsoft.com/office/drawing/2014/main" id="{A02E96C2-7BD3-459A-B11E-C2D050FF9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098" y="1708364"/>
            <a:ext cx="876210" cy="87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Project Mandate Icons - Download Free Vector Icons | Noun Project">
            <a:extLst>
              <a:ext uri="{FF2B5EF4-FFF2-40B4-BE49-F238E27FC236}">
                <a16:creationId xmlns:a16="http://schemas.microsoft.com/office/drawing/2014/main" id="{A2EC9A9D-7FAA-4BFB-B9AF-686EA406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605" y="5031188"/>
            <a:ext cx="876210" cy="87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33CC33C-6C9A-441D-ABA9-302B28D433CC}"/>
              </a:ext>
            </a:extLst>
          </p:cNvPr>
          <p:cNvSpPr txBox="1"/>
          <p:nvPr/>
        </p:nvSpPr>
        <p:spPr>
          <a:xfrm>
            <a:off x="908925" y="5107906"/>
            <a:ext cx="393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>
                <a:latin typeface="Segoe UI "/>
              </a:rPr>
              <a:t>Allocation of tasks to align with desired grade  </a:t>
            </a:r>
          </a:p>
        </p:txBody>
      </p:sp>
      <p:pic>
        <p:nvPicPr>
          <p:cNvPr id="31" name="Picture 2" descr="Bulletin board - Free education icons">
            <a:extLst>
              <a:ext uri="{FF2B5EF4-FFF2-40B4-BE49-F238E27FC236}">
                <a16:creationId xmlns:a16="http://schemas.microsoft.com/office/drawing/2014/main" id="{D2DCCA67-0C11-4B7D-982E-5E27DCE54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605" y="6056603"/>
            <a:ext cx="729840" cy="72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463AC1F-E371-402A-AB6C-005B8B1FF02D}"/>
              </a:ext>
            </a:extLst>
          </p:cNvPr>
          <p:cNvSpPr txBox="1"/>
          <p:nvPr/>
        </p:nvSpPr>
        <p:spPr>
          <a:xfrm>
            <a:off x="7249023" y="6098358"/>
            <a:ext cx="3655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Segoe UI "/>
              </a:rPr>
              <a:t>Ensure all communication avenues are being utilised efficiently </a:t>
            </a:r>
          </a:p>
        </p:txBody>
      </p:sp>
      <p:pic>
        <p:nvPicPr>
          <p:cNvPr id="1050" name="Picture 26" descr="Stand Up Meeting Icons - Download Free Vector Icons | Noun Project">
            <a:extLst>
              <a:ext uri="{FF2B5EF4-FFF2-40B4-BE49-F238E27FC236}">
                <a16:creationId xmlns:a16="http://schemas.microsoft.com/office/drawing/2014/main" id="{870EBB60-3E11-412F-8A31-95C6D45A0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244" y="5138081"/>
            <a:ext cx="750472" cy="75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DF7789F-5FFC-435A-B9F0-A4E5C7409898}"/>
              </a:ext>
            </a:extLst>
          </p:cNvPr>
          <p:cNvSpPr txBox="1"/>
          <p:nvPr/>
        </p:nvSpPr>
        <p:spPr>
          <a:xfrm>
            <a:off x="7249023" y="5146127"/>
            <a:ext cx="3655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latin typeface="Segoe UI "/>
              </a:rPr>
              <a:t>Conduct sprint meetings earlier to improve time management </a:t>
            </a:r>
          </a:p>
        </p:txBody>
      </p:sp>
      <p:pic>
        <p:nvPicPr>
          <p:cNvPr id="1052" name="Picture 28" descr="Means Of Communication Clipart Black And White">
            <a:extLst>
              <a:ext uri="{FF2B5EF4-FFF2-40B4-BE49-F238E27FC236}">
                <a16:creationId xmlns:a16="http://schemas.microsoft.com/office/drawing/2014/main" id="{8E43A3E0-ED84-4578-8702-9A773E70C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067" y="5944177"/>
            <a:ext cx="1200755" cy="75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Reflection">
            <a:hlinkClick r:id="" action="ppaction://media"/>
            <a:extLst>
              <a:ext uri="{FF2B5EF4-FFF2-40B4-BE49-F238E27FC236}">
                <a16:creationId xmlns:a16="http://schemas.microsoft.com/office/drawing/2014/main" id="{1732A702-DFAA-4139-A812-953D673C00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96675" y="6176843"/>
            <a:ext cx="6191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92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44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CDD4EC-72FA-4151-AC19-0AF2F705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0000" y="563358"/>
            <a:ext cx="3762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B77BA4D-13FA-478C-B8F2-8F4056C39C76}"/>
              </a:ext>
            </a:extLst>
          </p:cNvPr>
          <p:cNvSpPr txBox="1">
            <a:spLocks/>
          </p:cNvSpPr>
          <p:nvPr/>
        </p:nvSpPr>
        <p:spPr>
          <a:xfrm>
            <a:off x="228600" y="344248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Sprint 1 Overview</a:t>
            </a:r>
            <a:b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3AE58B-1F60-4BA3-9F34-BCF479301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3358"/>
            <a:ext cx="376254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B2852D0-2162-4AC7-8A9A-1C7A687BBE10}"/>
              </a:ext>
            </a:extLst>
          </p:cNvPr>
          <p:cNvSpPr txBox="1">
            <a:spLocks/>
          </p:cNvSpPr>
          <p:nvPr/>
        </p:nvSpPr>
        <p:spPr>
          <a:xfrm>
            <a:off x="228600" y="1008306"/>
            <a:ext cx="1173480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Period from Week 6 to Week 7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7A9815C-7E5E-400F-AA06-8C5888C830A7}"/>
              </a:ext>
            </a:extLst>
          </p:cNvPr>
          <p:cNvSpPr/>
          <p:nvPr/>
        </p:nvSpPr>
        <p:spPr>
          <a:xfrm>
            <a:off x="2358491" y="1756515"/>
            <a:ext cx="7475018" cy="1261813"/>
          </a:xfrm>
          <a:prstGeom prst="roundRect">
            <a:avLst/>
          </a:prstGeom>
          <a:solidFill>
            <a:srgbClr val="0E9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AU" sz="2000" b="1">
                <a:latin typeface="Segoe UI" panose="020B0502040204020203" pitchFamily="34" charset="0"/>
                <a:cs typeface="Segoe UI" panose="020B0502040204020203" pitchFamily="34" charset="0"/>
              </a:rPr>
              <a:t>	Project Setup </a:t>
            </a:r>
          </a:p>
          <a:p>
            <a:pPr algn="ctr">
              <a:spcAft>
                <a:spcPts val="1200"/>
              </a:spcAft>
            </a:pPr>
            <a:r>
              <a:rPr lang="en-AU">
                <a:latin typeface="Segoe UI" panose="020B0502040204020203" pitchFamily="34" charset="0"/>
                <a:cs typeface="Segoe UI" panose="020B0502040204020203" pitchFamily="34" charset="0"/>
              </a:rPr>
              <a:t> 	Trello </a:t>
            </a:r>
            <a:r>
              <a:rPr lang="en-AU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</a:t>
            </a:r>
            <a:r>
              <a:rPr lang="en-AU">
                <a:latin typeface="Segoe UI" panose="020B0502040204020203" pitchFamily="34" charset="0"/>
                <a:cs typeface="Segoe UI" panose="020B0502040204020203" pitchFamily="34" charset="0"/>
              </a:rPr>
              <a:t> Google Documents </a:t>
            </a:r>
            <a:r>
              <a:rPr lang="en-AU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</a:t>
            </a:r>
            <a:r>
              <a:rPr lang="en-AU">
                <a:latin typeface="Segoe UI" panose="020B0502040204020203" pitchFamily="34" charset="0"/>
                <a:cs typeface="Segoe UI" panose="020B0502040204020203" pitchFamily="34" charset="0"/>
              </a:rPr>
              <a:t> GitHub</a:t>
            </a:r>
            <a:r>
              <a:rPr lang="en-AU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 MS Teams</a:t>
            </a:r>
            <a:r>
              <a:rPr lang="en-AU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AE90EA9-1CE0-429F-BB74-672571990A74}"/>
              </a:ext>
            </a:extLst>
          </p:cNvPr>
          <p:cNvSpPr/>
          <p:nvPr/>
        </p:nvSpPr>
        <p:spPr>
          <a:xfrm>
            <a:off x="2358491" y="4773338"/>
            <a:ext cx="7475018" cy="1261813"/>
          </a:xfrm>
          <a:prstGeom prst="roundRect">
            <a:avLst/>
          </a:prstGeom>
          <a:solidFill>
            <a:srgbClr val="0E9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>
                <a:latin typeface="Segoe UI" panose="020B0502040204020203" pitchFamily="34" charset="0"/>
                <a:cs typeface="Segoe UI" panose="020B0502040204020203" pitchFamily="34" charset="0"/>
              </a:rPr>
              <a:t>	Group Reflection</a:t>
            </a:r>
            <a:endParaRPr lang="en-AU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329C246-0EAD-4537-9772-EB0524D92D67}"/>
              </a:ext>
            </a:extLst>
          </p:cNvPr>
          <p:cNvSpPr/>
          <p:nvPr/>
        </p:nvSpPr>
        <p:spPr>
          <a:xfrm>
            <a:off x="2358491" y="3264927"/>
            <a:ext cx="7475018" cy="126181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AU" sz="2000" b="1">
                <a:latin typeface="Segoe UI"/>
                <a:cs typeface="Segoe UI"/>
              </a:rPr>
              <a:t>Sprint</a:t>
            </a:r>
            <a:r>
              <a:rPr lang="en-AU" b="1">
                <a:latin typeface="Segoe UI"/>
                <a:cs typeface="Segoe UI"/>
              </a:rPr>
              <a:t> </a:t>
            </a:r>
            <a:r>
              <a:rPr lang="en-AU" sz="2000" b="1">
                <a:latin typeface="Segoe UI"/>
                <a:cs typeface="Segoe UI"/>
              </a:rPr>
              <a:t>Planning</a:t>
            </a:r>
            <a:r>
              <a:rPr lang="en-AU" b="1">
                <a:latin typeface="Segoe UI"/>
                <a:cs typeface="Segoe UI"/>
              </a:rPr>
              <a:t> </a:t>
            </a:r>
            <a:endParaRPr lang="en-AU" b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AU">
                <a:latin typeface="Segoe UI" panose="020B0502040204020203" pitchFamily="34" charset="0"/>
                <a:cs typeface="Segoe UI" panose="020B0502040204020203" pitchFamily="34" charset="0"/>
              </a:rPr>
              <a:t> 	Ownership Roles </a:t>
            </a:r>
            <a:r>
              <a:rPr lang="en-AU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</a:t>
            </a:r>
            <a:r>
              <a:rPr lang="en-AU">
                <a:latin typeface="Segoe UI" panose="020B0502040204020203" pitchFamily="34" charset="0"/>
                <a:cs typeface="Segoe UI" panose="020B0502040204020203" pitchFamily="34" charset="0"/>
              </a:rPr>
              <a:t> User Stories </a:t>
            </a:r>
            <a:r>
              <a:rPr lang="en-AU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</a:t>
            </a:r>
            <a:r>
              <a:rPr lang="en-AU">
                <a:latin typeface="Segoe UI" panose="020B0502040204020203" pitchFamily="34" charset="0"/>
                <a:cs typeface="Segoe UI" panose="020B0502040204020203" pitchFamily="34" charset="0"/>
              </a:rPr>
              <a:t> Story Points  </a:t>
            </a:r>
          </a:p>
        </p:txBody>
      </p:sp>
      <p:pic>
        <p:nvPicPr>
          <p:cNvPr id="2052" name="Picture 4" descr="Mac Settings Icon at GetDrawings | Free download">
            <a:extLst>
              <a:ext uri="{FF2B5EF4-FFF2-40B4-BE49-F238E27FC236}">
                <a16:creationId xmlns:a16="http://schemas.microsoft.com/office/drawing/2014/main" id="{87DCCC10-D8E1-490B-8F52-2F07AA016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30208"/>
            <a:ext cx="11144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rum Framework | Project Management">
            <a:extLst>
              <a:ext uri="{FF2B5EF4-FFF2-40B4-BE49-F238E27FC236}">
                <a16:creationId xmlns:a16="http://schemas.microsoft.com/office/drawing/2014/main" id="{38411C87-9F52-42E7-9EBB-55324B828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2" t="8169" r="15405" b="13309"/>
          <a:stretch/>
        </p:blipFill>
        <p:spPr bwMode="auto">
          <a:xfrm>
            <a:off x="2406032" y="3209923"/>
            <a:ext cx="1289549" cy="127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FG Home Loans - Mortgage Brokers - Australian Financial Group - AFG">
            <a:extLst>
              <a:ext uri="{FF2B5EF4-FFF2-40B4-BE49-F238E27FC236}">
                <a16:creationId xmlns:a16="http://schemas.microsoft.com/office/drawing/2014/main" id="{7ED03432-A6F3-47F8-844C-858DCAAC6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1" t="11756" r="11331" b="13990"/>
          <a:stretch/>
        </p:blipFill>
        <p:spPr bwMode="auto">
          <a:xfrm>
            <a:off x="2405055" y="4870519"/>
            <a:ext cx="1167308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verview">
            <a:hlinkClick r:id="" action="ppaction://media"/>
            <a:extLst>
              <a:ext uri="{FF2B5EF4-FFF2-40B4-BE49-F238E27FC236}">
                <a16:creationId xmlns:a16="http://schemas.microsoft.com/office/drawing/2014/main" id="{20A7961A-BF7E-4E62-A8F4-03AF58737A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04756" y="5931655"/>
            <a:ext cx="858644" cy="85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CDD4EC-72FA-4151-AC19-0AF2F705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0000" y="563358"/>
            <a:ext cx="3762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B77BA4D-13FA-478C-B8F2-8F4056C39C76}"/>
              </a:ext>
            </a:extLst>
          </p:cNvPr>
          <p:cNvSpPr txBox="1">
            <a:spLocks/>
          </p:cNvSpPr>
          <p:nvPr/>
        </p:nvSpPr>
        <p:spPr>
          <a:xfrm>
            <a:off x="228600" y="344248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Setup</a:t>
            </a:r>
            <a:b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3AE58B-1F60-4BA3-9F34-BCF479301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3358"/>
            <a:ext cx="376254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E9FA0B5-759A-44C6-AB35-131EBE74275E}"/>
              </a:ext>
            </a:extLst>
          </p:cNvPr>
          <p:cNvSpPr txBox="1"/>
          <p:nvPr/>
        </p:nvSpPr>
        <p:spPr>
          <a:xfrm>
            <a:off x="2609477" y="801616"/>
            <a:ext cx="1013925" cy="369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TRELLO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A2A9B2-722F-43A6-B692-5F71849F5243}"/>
              </a:ext>
            </a:extLst>
          </p:cNvPr>
          <p:cNvSpPr txBox="1"/>
          <p:nvPr/>
        </p:nvSpPr>
        <p:spPr>
          <a:xfrm>
            <a:off x="2571475" y="3938581"/>
            <a:ext cx="108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99CB04-9817-44F7-9879-3075D00A9B46}"/>
              </a:ext>
            </a:extLst>
          </p:cNvPr>
          <p:cNvSpPr txBox="1"/>
          <p:nvPr/>
        </p:nvSpPr>
        <p:spPr>
          <a:xfrm>
            <a:off x="8152964" y="801555"/>
            <a:ext cx="184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 DOCS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C162F-D235-4A08-8212-7B87141D2980}"/>
              </a:ext>
            </a:extLst>
          </p:cNvPr>
          <p:cNvSpPr txBox="1"/>
          <p:nvPr/>
        </p:nvSpPr>
        <p:spPr>
          <a:xfrm>
            <a:off x="8039002" y="3938581"/>
            <a:ext cx="207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 TEAMS CHAT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125ED8-7799-4557-BAA7-E5D08308D9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792" b="8992"/>
          <a:stretch/>
        </p:blipFill>
        <p:spPr>
          <a:xfrm>
            <a:off x="592944" y="4307913"/>
            <a:ext cx="5047200" cy="2307636"/>
          </a:xfrm>
          <a:prstGeom prst="rect">
            <a:avLst/>
          </a:prstGeom>
          <a:ln w="28575">
            <a:solidFill>
              <a:srgbClr val="0E94AA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A0F45D-0454-4804-B894-A6D4A7E188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6" r="4091"/>
          <a:stretch/>
        </p:blipFill>
        <p:spPr>
          <a:xfrm>
            <a:off x="6551857" y="4311741"/>
            <a:ext cx="5047200" cy="2307636"/>
          </a:xfrm>
          <a:prstGeom prst="rect">
            <a:avLst/>
          </a:prstGeom>
          <a:ln w="28575">
            <a:solidFill>
              <a:srgbClr val="0E94A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715EFA-B9C3-47F7-9A91-E2AC7BA5BC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289"/>
          <a:stretch/>
        </p:blipFill>
        <p:spPr>
          <a:xfrm>
            <a:off x="6551856" y="1184651"/>
            <a:ext cx="5047200" cy="2535455"/>
          </a:xfrm>
          <a:prstGeom prst="rect">
            <a:avLst/>
          </a:prstGeom>
          <a:ln w="28575">
            <a:solidFill>
              <a:srgbClr val="0E94AA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997AFE-D013-4247-8111-9C9A8F5C67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391"/>
          <a:stretch/>
        </p:blipFill>
        <p:spPr>
          <a:xfrm>
            <a:off x="592838" y="1184652"/>
            <a:ext cx="5047200" cy="2535454"/>
          </a:xfrm>
          <a:prstGeom prst="rect">
            <a:avLst/>
          </a:prstGeom>
          <a:ln w="28575">
            <a:solidFill>
              <a:srgbClr val="0E94AA"/>
            </a:solidFill>
          </a:ln>
        </p:spPr>
      </p:pic>
      <p:pic>
        <p:nvPicPr>
          <p:cNvPr id="10" name="Project set up">
            <a:hlinkClick r:id="" action="ppaction://media"/>
            <a:extLst>
              <a:ext uri="{FF2B5EF4-FFF2-40B4-BE49-F238E27FC236}">
                <a16:creationId xmlns:a16="http://schemas.microsoft.com/office/drawing/2014/main" id="{8F800C89-9C73-456F-BD4E-EF08B8DBAA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45875" y="6055077"/>
            <a:ext cx="746125" cy="74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784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CDD4EC-72FA-4151-AC19-0AF2F705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0000" y="563358"/>
            <a:ext cx="3762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B77BA4D-13FA-478C-B8F2-8F4056C39C76}"/>
              </a:ext>
            </a:extLst>
          </p:cNvPr>
          <p:cNvSpPr txBox="1">
            <a:spLocks/>
          </p:cNvSpPr>
          <p:nvPr/>
        </p:nvSpPr>
        <p:spPr>
          <a:xfrm>
            <a:off x="228600" y="344248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Trello Tasks</a:t>
            </a:r>
            <a:b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3AE58B-1F60-4BA3-9F34-BCF479301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3358"/>
            <a:ext cx="376254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EB122D78-3991-4F4A-9306-42E22EB852DE}"/>
              </a:ext>
            </a:extLst>
          </p:cNvPr>
          <p:cNvSpPr txBox="1">
            <a:spLocks/>
          </p:cNvSpPr>
          <p:nvPr/>
        </p:nvSpPr>
        <p:spPr>
          <a:xfrm>
            <a:off x="228600" y="751595"/>
            <a:ext cx="1173480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Sprint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4905CE-56F7-49D6-B796-9F27E2C7D1BF}"/>
              </a:ext>
            </a:extLst>
          </p:cNvPr>
          <p:cNvSpPr txBox="1"/>
          <p:nvPr/>
        </p:nvSpPr>
        <p:spPr>
          <a:xfrm>
            <a:off x="6264270" y="6125332"/>
            <a:ext cx="5535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U" sz="1600">
                <a:solidFill>
                  <a:schemeClr val="tx1">
                    <a:lumMod val="75000"/>
                    <a:lumOff val="25000"/>
                  </a:schemeClr>
                </a:solidFill>
                <a:latin typeface="Segoe UI "/>
              </a:rPr>
              <a:t>LABEL KEYS:</a:t>
            </a:r>
          </a:p>
          <a:p>
            <a:pPr algn="ctr"/>
            <a:r>
              <a:rPr lang="en-AU" sz="1600">
                <a:solidFill>
                  <a:srgbClr val="0079BF"/>
                </a:solidFill>
                <a:latin typeface="Segoe UI "/>
              </a:rPr>
              <a:t>GENERAL </a:t>
            </a:r>
            <a:r>
              <a:rPr lang="en-AU" sz="1600">
                <a:latin typeface="Segoe UI "/>
              </a:rPr>
              <a:t> </a:t>
            </a:r>
            <a:r>
              <a:rPr lang="en-AU" sz="1600">
                <a:solidFill>
                  <a:srgbClr val="61BD4F"/>
                </a:solidFill>
                <a:latin typeface="Segoe UI "/>
              </a:rPr>
              <a:t>PASS </a:t>
            </a:r>
            <a:r>
              <a:rPr lang="en-AU" sz="160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AU" sz="1600">
                <a:solidFill>
                  <a:srgbClr val="F2D600"/>
                </a:solidFill>
                <a:latin typeface="Segoe UI "/>
              </a:rPr>
              <a:t>CREDIT </a:t>
            </a:r>
            <a:r>
              <a:rPr lang="en-AU" sz="160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AU" sz="1600">
                <a:solidFill>
                  <a:srgbClr val="C377E0"/>
                </a:solidFill>
                <a:latin typeface="Segoe UI "/>
              </a:rPr>
              <a:t>DISTINCTION </a:t>
            </a:r>
            <a:r>
              <a:rPr lang="en-AU" sz="160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AU" sz="1600">
                <a:solidFill>
                  <a:srgbClr val="FF9F1A"/>
                </a:solidFill>
                <a:latin typeface="Segoe UI "/>
              </a:rPr>
              <a:t>HIGH DISTINCTION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31DE0-FE61-4C9E-B0DD-C02D1D42C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1" y="5311357"/>
            <a:ext cx="2412000" cy="1484307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564659-1D20-42BE-9781-56CBCAEBF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11" y="896834"/>
            <a:ext cx="2412000" cy="2657826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A529E9-753D-4BC3-A3F1-1B78697CCE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820"/>
          <a:stretch/>
        </p:blipFill>
        <p:spPr>
          <a:xfrm>
            <a:off x="326411" y="3651849"/>
            <a:ext cx="2412000" cy="1562319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924CC-1E79-4FC8-8A49-5C57D79A8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0439" y="894678"/>
            <a:ext cx="2412000" cy="2189576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88DCE4-ED02-4B85-B299-2CDBEBE5D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9519" y="1234295"/>
            <a:ext cx="2412000" cy="1760500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862C2E-8F7E-4395-A94B-4FD3A3398A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8000" y="3238424"/>
            <a:ext cx="2412000" cy="2750322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B2A7F8-C9E9-40FF-AFA5-B2EA909815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1908" y="1230358"/>
            <a:ext cx="2412000" cy="1871480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36F800-EE60-4119-95F5-79106E3352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1908" y="3364294"/>
            <a:ext cx="2412000" cy="2394543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79CA10-18C9-4F77-A147-BE055BB939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30439" y="3189810"/>
            <a:ext cx="2412000" cy="1937083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3E4B89-2EBD-44D9-9CD7-49AA22D2BA3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3307"/>
          <a:stretch/>
        </p:blipFill>
        <p:spPr>
          <a:xfrm>
            <a:off x="3130439" y="5232449"/>
            <a:ext cx="2412000" cy="1477658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18" name="Slide 4 ">
            <a:hlinkClick r:id="" action="ppaction://media"/>
            <a:extLst>
              <a:ext uri="{FF2B5EF4-FFF2-40B4-BE49-F238E27FC236}">
                <a16:creationId xmlns:a16="http://schemas.microsoft.com/office/drawing/2014/main" id="{78C434D5-31F5-4B23-9D4B-290E26257A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246813" y="5808781"/>
            <a:ext cx="925551" cy="9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85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25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CDD4EC-72FA-4151-AC19-0AF2F705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0000" y="563358"/>
            <a:ext cx="3762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B77BA4D-13FA-478C-B8F2-8F4056C39C76}"/>
              </a:ext>
            </a:extLst>
          </p:cNvPr>
          <p:cNvSpPr txBox="1">
            <a:spLocks/>
          </p:cNvSpPr>
          <p:nvPr/>
        </p:nvSpPr>
        <p:spPr>
          <a:xfrm>
            <a:off x="228600" y="344248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Trello Tasks</a:t>
            </a:r>
            <a:b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3AE58B-1F60-4BA3-9F34-BCF479301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3358"/>
            <a:ext cx="376254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E235025-F801-439D-83DB-7790D90F4156}"/>
              </a:ext>
            </a:extLst>
          </p:cNvPr>
          <p:cNvSpPr txBox="1">
            <a:spLocks/>
          </p:cNvSpPr>
          <p:nvPr/>
        </p:nvSpPr>
        <p:spPr>
          <a:xfrm>
            <a:off x="228600" y="896558"/>
            <a:ext cx="1173480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Sprint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BE782B-2880-4B52-8EA6-D8C437357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000" y="3190160"/>
            <a:ext cx="3312000" cy="3191855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7382E1-1EE9-4447-8774-7AC72FBBB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560" y="896558"/>
            <a:ext cx="3312000" cy="2454216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61DAFF-3A13-4276-990A-B1708D43A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0000" y="1536080"/>
            <a:ext cx="3312000" cy="1543182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8808E3-9722-4D20-8298-5BC3D766B4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4560" y="3429000"/>
            <a:ext cx="3312000" cy="3251229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B87B1C-71E1-4640-A619-EBA2F3A0C9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144" y="2411811"/>
            <a:ext cx="3312000" cy="4150847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00AD2C-D078-47AA-AA80-2F56523899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144" y="896558"/>
            <a:ext cx="3312000" cy="1408598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2" name="trello sprint 2 ">
            <a:hlinkClick r:id="" action="ppaction://media"/>
            <a:extLst>
              <a:ext uri="{FF2B5EF4-FFF2-40B4-BE49-F238E27FC236}">
                <a16:creationId xmlns:a16="http://schemas.microsoft.com/office/drawing/2014/main" id="{69657DC7-1EAA-46DB-9809-131E06C6FC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38932" y="6072655"/>
            <a:ext cx="624468" cy="62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44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CDD4EC-72FA-4151-AC19-0AF2F705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0000" y="563358"/>
            <a:ext cx="3762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B77BA4D-13FA-478C-B8F2-8F4056C39C76}"/>
              </a:ext>
            </a:extLst>
          </p:cNvPr>
          <p:cNvSpPr txBox="1">
            <a:spLocks/>
          </p:cNvSpPr>
          <p:nvPr/>
        </p:nvSpPr>
        <p:spPr>
          <a:xfrm>
            <a:off x="228600" y="344248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Trello Tasks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3AE58B-1F60-4BA3-9F34-BCF479301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3358"/>
            <a:ext cx="376254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E235025-F801-439D-83DB-7790D90F4156}"/>
              </a:ext>
            </a:extLst>
          </p:cNvPr>
          <p:cNvSpPr txBox="1">
            <a:spLocks/>
          </p:cNvSpPr>
          <p:nvPr/>
        </p:nvSpPr>
        <p:spPr>
          <a:xfrm>
            <a:off x="228600" y="896558"/>
            <a:ext cx="1173480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Sprint 3 - 4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74C930-9743-4145-844C-3DC83696E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94" y="3953805"/>
            <a:ext cx="2412000" cy="2132716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7338F6-F5DD-4DA3-8C4B-6E238ECBB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94" y="1593084"/>
            <a:ext cx="2412000" cy="2135465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BFAEEE-B3F0-46F6-8980-5CDEE645A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0628" y="1948821"/>
            <a:ext cx="2412000" cy="1779728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B90B44-D94E-4B09-8061-21ADF9DD9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0628" y="3969738"/>
            <a:ext cx="2412000" cy="1886759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D25090-0E0B-4CF1-8F1C-402D0F2C57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1296" y="4285674"/>
            <a:ext cx="2412000" cy="1831007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CA17A0-F1C0-4B21-B572-1BF7427CEB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0962" y="4044485"/>
            <a:ext cx="2412000" cy="2423941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6EDEB7-5ACB-409B-AA05-7831A9B6E6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1296" y="1753232"/>
            <a:ext cx="2412000" cy="2291253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D2F1AF-52A2-44A8-A9A5-A954585A83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0962" y="1609949"/>
            <a:ext cx="2412000" cy="2192415"/>
          </a:xfrm>
          <a:prstGeom prst="rect">
            <a:avLst/>
          </a:prstGeom>
          <a:ln w="12700">
            <a:solidFill>
              <a:srgbClr val="0E94AA"/>
            </a:solidFill>
          </a:ln>
        </p:spPr>
      </p:pic>
      <p:pic>
        <p:nvPicPr>
          <p:cNvPr id="14" name="sprint 3-4">
            <a:hlinkClick r:id="" action="ppaction://media"/>
            <a:extLst>
              <a:ext uri="{FF2B5EF4-FFF2-40B4-BE49-F238E27FC236}">
                <a16:creationId xmlns:a16="http://schemas.microsoft.com/office/drawing/2014/main" id="{CDCC87C7-62ED-43CC-BD99-15CBBC7826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16268" y="5984304"/>
            <a:ext cx="747132" cy="74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523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CDD4EC-72FA-4151-AC19-0AF2F705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0000" y="563358"/>
            <a:ext cx="3762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B77BA4D-13FA-478C-B8F2-8F4056C39C76}"/>
              </a:ext>
            </a:extLst>
          </p:cNvPr>
          <p:cNvSpPr txBox="1">
            <a:spLocks/>
          </p:cNvSpPr>
          <p:nvPr/>
        </p:nvSpPr>
        <p:spPr>
          <a:xfrm>
            <a:off x="228600" y="344248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Sprint Planning</a:t>
            </a:r>
            <a:b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3AE58B-1F60-4BA3-9F34-BCF479301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3358"/>
            <a:ext cx="376254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BC807BE2-B748-4BAA-B854-1B4DD745057B}"/>
              </a:ext>
            </a:extLst>
          </p:cNvPr>
          <p:cNvSpPr txBox="1">
            <a:spLocks/>
          </p:cNvSpPr>
          <p:nvPr/>
        </p:nvSpPr>
        <p:spPr>
          <a:xfrm>
            <a:off x="228600" y="1197147"/>
            <a:ext cx="1173480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Ownership Roles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67BFF-EC1F-458D-B390-1300B908F159}"/>
              </a:ext>
            </a:extLst>
          </p:cNvPr>
          <p:cNvSpPr txBox="1"/>
          <p:nvPr/>
        </p:nvSpPr>
        <p:spPr>
          <a:xfrm>
            <a:off x="341092" y="1938413"/>
            <a:ext cx="2068911" cy="4162306"/>
          </a:xfrm>
          <a:prstGeom prst="roundRect">
            <a:avLst/>
          </a:prstGeom>
          <a:solidFill>
            <a:srgbClr val="0E94AA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JIDONG</a:t>
            </a:r>
          </a:p>
          <a:p>
            <a:pPr algn="ctr"/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</a:t>
            </a:r>
          </a:p>
          <a:p>
            <a:endParaRPr lang="en-AU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AU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Junior Security Analyst </a:t>
            </a:r>
          </a:p>
          <a:p>
            <a:pPr algn="ctr"/>
            <a:endParaRPr lang="en-AU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4E3B32-2804-43FA-8863-5C97DC7BED2F}"/>
              </a:ext>
            </a:extLst>
          </p:cNvPr>
          <p:cNvSpPr txBox="1"/>
          <p:nvPr/>
        </p:nvSpPr>
        <p:spPr>
          <a:xfrm>
            <a:off x="2706533" y="1938413"/>
            <a:ext cx="2070000" cy="4162306"/>
          </a:xfrm>
          <a:prstGeom prst="round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CYNTHIA-LEE</a:t>
            </a:r>
          </a:p>
          <a:p>
            <a:pPr algn="ctr"/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BOWMAN</a:t>
            </a: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AU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Analyst SOC</a:t>
            </a:r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02819A-C4A9-42E5-B74B-081D0FB4ACD4}"/>
              </a:ext>
            </a:extLst>
          </p:cNvPr>
          <p:cNvSpPr txBox="1"/>
          <p:nvPr/>
        </p:nvSpPr>
        <p:spPr>
          <a:xfrm>
            <a:off x="5073063" y="1938413"/>
            <a:ext cx="2070000" cy="4162306"/>
          </a:xfrm>
          <a:prstGeom prst="roundRect">
            <a:avLst/>
          </a:prstGeom>
          <a:solidFill>
            <a:srgbClr val="0E94A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ELLIOTT</a:t>
            </a:r>
          </a:p>
          <a:p>
            <a:pPr algn="ctr"/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MCCORRISTON</a:t>
            </a: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AU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Junior Scrum Master</a:t>
            </a: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8E8280-C2F8-47D1-AE93-066CCCFA1894}"/>
              </a:ext>
            </a:extLst>
          </p:cNvPr>
          <p:cNvSpPr txBox="1"/>
          <p:nvPr/>
        </p:nvSpPr>
        <p:spPr>
          <a:xfrm>
            <a:off x="7439593" y="1938413"/>
            <a:ext cx="2070000" cy="4162306"/>
          </a:xfrm>
          <a:prstGeom prst="round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OLIVIA </a:t>
            </a:r>
            <a:b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GARDINER</a:t>
            </a:r>
            <a:endParaRPr lang="en-AU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AU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Junior Web Developer (Backend)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924B9F-9AD6-49B9-BB05-6880256429AA}"/>
              </a:ext>
            </a:extLst>
          </p:cNvPr>
          <p:cNvSpPr txBox="1"/>
          <p:nvPr/>
        </p:nvSpPr>
        <p:spPr>
          <a:xfrm>
            <a:off x="9806123" y="1938413"/>
            <a:ext cx="2070000" cy="4162306"/>
          </a:xfrm>
          <a:prstGeom prst="roundRect">
            <a:avLst/>
          </a:prstGeom>
          <a:solidFill>
            <a:srgbClr val="0E94A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KYNAN </a:t>
            </a:r>
            <a:b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BROWN</a:t>
            </a:r>
            <a:endParaRPr lang="en-AU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AU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AU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AU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Junior Web Developer  (Frontend)</a:t>
            </a:r>
          </a:p>
        </p:txBody>
      </p:sp>
      <p:pic>
        <p:nvPicPr>
          <p:cNvPr id="3074" name="Picture 2" descr="Information Security Resourcing - Ntrust Advisory">
            <a:extLst>
              <a:ext uri="{FF2B5EF4-FFF2-40B4-BE49-F238E27FC236}">
                <a16:creationId xmlns:a16="http://schemas.microsoft.com/office/drawing/2014/main" id="{CAB47ABE-408F-4AC9-A65C-92F23A509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2" t="15983" r="18992" b="16651"/>
          <a:stretch/>
        </p:blipFill>
        <p:spPr bwMode="auto">
          <a:xfrm>
            <a:off x="524773" y="2986220"/>
            <a:ext cx="1701547" cy="186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ortinet Small Business Security and SD-WAN">
            <a:extLst>
              <a:ext uri="{FF2B5EF4-FFF2-40B4-BE49-F238E27FC236}">
                <a16:creationId xmlns:a16="http://schemas.microsoft.com/office/drawing/2014/main" id="{96A92D87-A053-490F-9C6A-BD5C3E17B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753" y="2916156"/>
            <a:ext cx="1868400" cy="18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gile Transformation Services | Ascella Technologies">
            <a:extLst>
              <a:ext uri="{FF2B5EF4-FFF2-40B4-BE49-F238E27FC236}">
                <a16:creationId xmlns:a16="http://schemas.microsoft.com/office/drawing/2014/main" id="{85A66A90-9F65-4EF9-A975-B09A7402C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70" y="3045855"/>
            <a:ext cx="1695859" cy="169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ebsite Icon White Transparent &amp; PNG Clipart Free Download - YWD">
            <a:extLst>
              <a:ext uri="{FF2B5EF4-FFF2-40B4-BE49-F238E27FC236}">
                <a16:creationId xmlns:a16="http://schemas.microsoft.com/office/drawing/2014/main" id="{81A4ED3A-F4D7-43A5-BD81-11960577A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5" y="2957969"/>
            <a:ext cx="1739515" cy="18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2F6E7202-D7BE-41EF-8FF2-4BD5F5F0CA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976" t="8553" r="16928" b="6046"/>
          <a:stretch/>
        </p:blipFill>
        <p:spPr>
          <a:xfrm>
            <a:off x="7785717" y="3001465"/>
            <a:ext cx="1424165" cy="1868400"/>
          </a:xfrm>
          <a:prstGeom prst="rect">
            <a:avLst/>
          </a:prstGeom>
        </p:spPr>
      </p:pic>
      <p:pic>
        <p:nvPicPr>
          <p:cNvPr id="1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03CFDC4D-6E52-4547-A9C3-7FCAB276EE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66800" y="60315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74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8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CDD4EC-72FA-4151-AC19-0AF2F705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0000" y="563358"/>
            <a:ext cx="3762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B77BA4D-13FA-478C-B8F2-8F4056C39C76}"/>
              </a:ext>
            </a:extLst>
          </p:cNvPr>
          <p:cNvSpPr txBox="1">
            <a:spLocks/>
          </p:cNvSpPr>
          <p:nvPr/>
        </p:nvSpPr>
        <p:spPr>
          <a:xfrm>
            <a:off x="228600" y="344248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Sprint Planning</a:t>
            </a:r>
            <a:b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3AE58B-1F60-4BA3-9F34-BCF479301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3358"/>
            <a:ext cx="376254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BC807BE2-B748-4BAA-B854-1B4DD745057B}"/>
              </a:ext>
            </a:extLst>
          </p:cNvPr>
          <p:cNvSpPr txBox="1">
            <a:spLocks/>
          </p:cNvSpPr>
          <p:nvPr/>
        </p:nvSpPr>
        <p:spPr>
          <a:xfrm>
            <a:off x="228600" y="1008607"/>
            <a:ext cx="1173480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 Stories and Features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921061F-CA5C-42BE-86EB-C208EABF2E23}"/>
              </a:ext>
            </a:extLst>
          </p:cNvPr>
          <p:cNvSpPr/>
          <p:nvPr/>
        </p:nvSpPr>
        <p:spPr>
          <a:xfrm>
            <a:off x="1029881" y="1556252"/>
            <a:ext cx="3655810" cy="1442988"/>
          </a:xfrm>
          <a:prstGeom prst="roundRect">
            <a:avLst/>
          </a:prstGeom>
          <a:solidFill>
            <a:srgbClr val="0E9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latin typeface="Segoe UI "/>
              </a:rPr>
              <a:t>As a user I want to create an account so that I can register my car(s)</a:t>
            </a:r>
            <a:endParaRPr lang="en-AU" sz="1600">
              <a:latin typeface="Segoe UI "/>
              <a:cs typeface="Segoe UI" panose="020B0502040204020203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F7C6F23-B6C1-4BFC-A80A-EFB8FE8610C5}"/>
              </a:ext>
            </a:extLst>
          </p:cNvPr>
          <p:cNvSpPr/>
          <p:nvPr/>
        </p:nvSpPr>
        <p:spPr>
          <a:xfrm>
            <a:off x="4778771" y="1622241"/>
            <a:ext cx="6410848" cy="636078"/>
          </a:xfrm>
          <a:prstGeom prst="roundRect">
            <a:avLst/>
          </a:prstGeom>
          <a:solidFill>
            <a:srgbClr val="0E94AA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60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 </a:t>
            </a:r>
            <a:r>
              <a:rPr lang="en-AU" sz="1600">
                <a:latin typeface="Segoe UI" panose="020B0502040204020203" pitchFamily="34" charset="0"/>
                <a:cs typeface="Segoe UI" panose="020B0502040204020203" pitchFamily="34" charset="0"/>
              </a:rPr>
              <a:t>Secure webpage for the user to create an account with a username and password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E08BDE6-C9D4-4008-9FB3-3B0F8D1E1E15}"/>
              </a:ext>
            </a:extLst>
          </p:cNvPr>
          <p:cNvSpPr/>
          <p:nvPr/>
        </p:nvSpPr>
        <p:spPr>
          <a:xfrm>
            <a:off x="4778771" y="2316559"/>
            <a:ext cx="6410848" cy="636078"/>
          </a:xfrm>
          <a:prstGeom prst="roundRect">
            <a:avLst/>
          </a:prstGeom>
          <a:solidFill>
            <a:srgbClr val="0E94AA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60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 </a:t>
            </a:r>
            <a:r>
              <a:rPr lang="en-AU" sz="1600">
                <a:latin typeface="Segoe UI "/>
              </a:rPr>
              <a:t>Secure webpage for the user to add the details of their car(s) to their account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71E629A-45B7-482B-9D5A-2F7A5EA43769}"/>
              </a:ext>
            </a:extLst>
          </p:cNvPr>
          <p:cNvSpPr/>
          <p:nvPr/>
        </p:nvSpPr>
        <p:spPr>
          <a:xfrm>
            <a:off x="1029881" y="3210810"/>
            <a:ext cx="3655810" cy="1442988"/>
          </a:xfrm>
          <a:prstGeom prst="roundRect">
            <a:avLst/>
          </a:prstGeom>
          <a:solidFill>
            <a:srgbClr val="0E9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latin typeface="Segoe UI "/>
              </a:rPr>
              <a:t>As a user I want to fill in a web form (that searches the database) so that I can know if the make and model of my car has any issues or recall notices</a:t>
            </a:r>
            <a:endParaRPr lang="en-AU" sz="1600">
              <a:latin typeface="Segoe UI "/>
              <a:cs typeface="Segoe UI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4D3A8D4-E20E-46AA-9F21-080809970E6F}"/>
              </a:ext>
            </a:extLst>
          </p:cNvPr>
          <p:cNvSpPr/>
          <p:nvPr/>
        </p:nvSpPr>
        <p:spPr>
          <a:xfrm>
            <a:off x="4778771" y="3276799"/>
            <a:ext cx="6410848" cy="636078"/>
          </a:xfrm>
          <a:prstGeom prst="roundRect">
            <a:avLst/>
          </a:prstGeom>
          <a:solidFill>
            <a:srgbClr val="0E94AA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60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 </a:t>
            </a:r>
            <a:r>
              <a:rPr lang="en-AU" sz="1600">
                <a:latin typeface="Segoe UI "/>
              </a:rPr>
              <a:t>Webpage that displays the input fields for car make and models (including make, model, year, name) 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B6A038-16EA-430F-8BED-8DD399A1F7DE}"/>
              </a:ext>
            </a:extLst>
          </p:cNvPr>
          <p:cNvSpPr/>
          <p:nvPr/>
        </p:nvSpPr>
        <p:spPr>
          <a:xfrm>
            <a:off x="4778771" y="3971117"/>
            <a:ext cx="6410848" cy="636078"/>
          </a:xfrm>
          <a:prstGeom prst="roundRect">
            <a:avLst/>
          </a:prstGeom>
          <a:solidFill>
            <a:srgbClr val="0E94AA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60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 </a:t>
            </a:r>
            <a:r>
              <a:rPr lang="en-AU" sz="1600">
                <a:latin typeface="Segoe UI" panose="020B0502040204020203" pitchFamily="34" charset="0"/>
                <a:cs typeface="Segoe UI" panose="020B0502040204020203" pitchFamily="34" charset="0"/>
              </a:rPr>
              <a:t>Display any new recall or issues that match the user’s search query 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F09D6BD-AC00-4718-AD94-4C621645668B}"/>
              </a:ext>
            </a:extLst>
          </p:cNvPr>
          <p:cNvSpPr/>
          <p:nvPr/>
        </p:nvSpPr>
        <p:spPr>
          <a:xfrm>
            <a:off x="1029881" y="4985900"/>
            <a:ext cx="3655810" cy="1442988"/>
          </a:xfrm>
          <a:prstGeom prst="roundRect">
            <a:avLst/>
          </a:prstGeom>
          <a:solidFill>
            <a:srgbClr val="0E9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latin typeface="Segoe UI "/>
              </a:rPr>
              <a:t>As a user I want to have an account so that I can be informed (sent a notification) when a new recall or issue is added to the database that matches my car(s) make and model </a:t>
            </a:r>
            <a:endParaRPr lang="en-AU" sz="1600">
              <a:latin typeface="Segoe UI 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2DAB22-175A-4AB2-8855-20EB8FDCC965}"/>
              </a:ext>
            </a:extLst>
          </p:cNvPr>
          <p:cNvSpPr/>
          <p:nvPr/>
        </p:nvSpPr>
        <p:spPr>
          <a:xfrm>
            <a:off x="4778771" y="5389355"/>
            <a:ext cx="6410848" cy="636078"/>
          </a:xfrm>
          <a:prstGeom prst="roundRect">
            <a:avLst/>
          </a:prstGeom>
          <a:solidFill>
            <a:srgbClr val="0E94AA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60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 </a:t>
            </a:r>
            <a:r>
              <a:rPr lang="en-AU" sz="1600">
                <a:latin typeface="Segoe UI" panose="020B0502040204020203" pitchFamily="34" charset="0"/>
                <a:cs typeface="Segoe UI" panose="020B0502040204020203" pitchFamily="34" charset="0"/>
              </a:rPr>
              <a:t>Send a notification to users via their preferred contact method when their registered car(s) matches a new recall or issue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8AA3E2-FC84-4336-A244-8EC7BD8A8550}"/>
              </a:ext>
            </a:extLst>
          </p:cNvPr>
          <p:cNvSpPr txBox="1"/>
          <p:nvPr/>
        </p:nvSpPr>
        <p:spPr>
          <a:xfrm>
            <a:off x="407126" y="1937017"/>
            <a:ext cx="776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>
                <a:solidFill>
                  <a:schemeClr val="tx1">
                    <a:lumMod val="65000"/>
                    <a:lumOff val="35000"/>
                  </a:schemeClr>
                </a:solidFill>
                <a:latin typeface="Segoe UI "/>
              </a:rPr>
              <a:t>#1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A4C3C4-4DA5-4A61-975E-F55F7DD1BDA5}"/>
              </a:ext>
            </a:extLst>
          </p:cNvPr>
          <p:cNvSpPr txBox="1"/>
          <p:nvPr/>
        </p:nvSpPr>
        <p:spPr>
          <a:xfrm>
            <a:off x="407125" y="3596813"/>
            <a:ext cx="776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>
                <a:solidFill>
                  <a:schemeClr val="tx1">
                    <a:lumMod val="65000"/>
                    <a:lumOff val="35000"/>
                  </a:schemeClr>
                </a:solidFill>
                <a:latin typeface="Segoe UI "/>
              </a:rPr>
              <a:t>#2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3BFC78-2F77-404C-B503-4237AFA05926}"/>
              </a:ext>
            </a:extLst>
          </p:cNvPr>
          <p:cNvSpPr txBox="1"/>
          <p:nvPr/>
        </p:nvSpPr>
        <p:spPr>
          <a:xfrm>
            <a:off x="407126" y="5371280"/>
            <a:ext cx="776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>
                <a:solidFill>
                  <a:schemeClr val="tx1">
                    <a:lumMod val="65000"/>
                    <a:lumOff val="35000"/>
                  </a:schemeClr>
                </a:solidFill>
                <a:latin typeface="Segoe UI "/>
              </a:rPr>
              <a:t>#3</a:t>
            </a:r>
          </a:p>
        </p:txBody>
      </p:sp>
      <p:pic>
        <p:nvPicPr>
          <p:cNvPr id="2" name="slide 8">
            <a:hlinkClick r:id="" action="ppaction://media"/>
            <a:extLst>
              <a:ext uri="{FF2B5EF4-FFF2-40B4-BE49-F238E27FC236}">
                <a16:creationId xmlns:a16="http://schemas.microsoft.com/office/drawing/2014/main" id="{434A48D3-A89E-47A2-AEE1-0306968C89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29545" y="64288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388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CDD4EC-72FA-4151-AC19-0AF2F705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0000" y="563358"/>
            <a:ext cx="3762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B77BA4D-13FA-478C-B8F2-8F4056C39C76}"/>
              </a:ext>
            </a:extLst>
          </p:cNvPr>
          <p:cNvSpPr txBox="1">
            <a:spLocks/>
          </p:cNvSpPr>
          <p:nvPr/>
        </p:nvSpPr>
        <p:spPr>
          <a:xfrm>
            <a:off x="228600" y="344248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Sprint Planning</a:t>
            </a:r>
            <a:b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3AE58B-1F60-4BA3-9F34-BCF479301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3358"/>
            <a:ext cx="376254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BC807BE2-B748-4BAA-B854-1B4DD745057B}"/>
              </a:ext>
            </a:extLst>
          </p:cNvPr>
          <p:cNvSpPr txBox="1">
            <a:spLocks/>
          </p:cNvSpPr>
          <p:nvPr/>
        </p:nvSpPr>
        <p:spPr>
          <a:xfrm>
            <a:off x="228600" y="886056"/>
            <a:ext cx="1173480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Story Points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F7C6F23-B6C1-4BFC-A80A-EFB8FE8610C5}"/>
              </a:ext>
            </a:extLst>
          </p:cNvPr>
          <p:cNvSpPr/>
          <p:nvPr/>
        </p:nvSpPr>
        <p:spPr>
          <a:xfrm>
            <a:off x="1776782" y="1612815"/>
            <a:ext cx="4402941" cy="792000"/>
          </a:xfrm>
          <a:prstGeom prst="roundRect">
            <a:avLst/>
          </a:prstGeom>
          <a:solidFill>
            <a:srgbClr val="0E94AA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500">
                <a:latin typeface="Segoe UI "/>
                <a:cs typeface="Segoe UI" panose="020B0502040204020203" pitchFamily="34" charset="0"/>
                <a:sym typeface="Wingdings" panose="05000000000000000000" pitchFamily="2" charset="2"/>
              </a:rPr>
              <a:t> </a:t>
            </a:r>
            <a:r>
              <a:rPr lang="en-AU" sz="1500">
                <a:latin typeface="Segoe UI "/>
                <a:cs typeface="Segoe UI" panose="020B0502040204020203" pitchFamily="34" charset="0"/>
              </a:rPr>
              <a:t>Secure webpage for the user to create an account with a username and password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E08BDE6-C9D4-4008-9FB3-3B0F8D1E1E15}"/>
              </a:ext>
            </a:extLst>
          </p:cNvPr>
          <p:cNvSpPr/>
          <p:nvPr/>
        </p:nvSpPr>
        <p:spPr>
          <a:xfrm>
            <a:off x="1776782" y="2475202"/>
            <a:ext cx="4402800" cy="792000"/>
          </a:xfrm>
          <a:prstGeom prst="roundRect">
            <a:avLst/>
          </a:prstGeom>
          <a:solidFill>
            <a:srgbClr val="0E94AA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500">
                <a:latin typeface="Segoe UI "/>
                <a:cs typeface="Segoe UI" panose="020B0502040204020203" pitchFamily="34" charset="0"/>
                <a:sym typeface="Wingdings" panose="05000000000000000000" pitchFamily="2" charset="2"/>
              </a:rPr>
              <a:t> </a:t>
            </a:r>
            <a:r>
              <a:rPr lang="en-AU" sz="1500">
                <a:latin typeface="Segoe UI "/>
              </a:rPr>
              <a:t>Secure webpage for the user to add the details of their car(s) to their account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4D3A8D4-E20E-46AA-9F21-080809970E6F}"/>
              </a:ext>
            </a:extLst>
          </p:cNvPr>
          <p:cNvSpPr/>
          <p:nvPr/>
        </p:nvSpPr>
        <p:spPr>
          <a:xfrm>
            <a:off x="1776782" y="3573407"/>
            <a:ext cx="4402800" cy="792000"/>
          </a:xfrm>
          <a:prstGeom prst="roundRect">
            <a:avLst/>
          </a:prstGeom>
          <a:solidFill>
            <a:srgbClr val="0E94AA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500">
                <a:latin typeface="Segoe UI "/>
                <a:cs typeface="Segoe UI" panose="020B0502040204020203" pitchFamily="34" charset="0"/>
                <a:sym typeface="Wingdings" panose="05000000000000000000" pitchFamily="2" charset="2"/>
              </a:rPr>
              <a:t> </a:t>
            </a:r>
            <a:r>
              <a:rPr lang="en-AU" sz="1500">
                <a:latin typeface="Segoe UI "/>
              </a:rPr>
              <a:t>Webpage that displays the input fields for car make and models (including make, model, year, name) 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B6A038-16EA-430F-8BED-8DD399A1F7DE}"/>
              </a:ext>
            </a:extLst>
          </p:cNvPr>
          <p:cNvSpPr/>
          <p:nvPr/>
        </p:nvSpPr>
        <p:spPr>
          <a:xfrm>
            <a:off x="1776782" y="4435937"/>
            <a:ext cx="4402800" cy="792000"/>
          </a:xfrm>
          <a:prstGeom prst="roundRect">
            <a:avLst/>
          </a:prstGeom>
          <a:solidFill>
            <a:srgbClr val="0E94AA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500">
                <a:latin typeface="Segoe UI "/>
                <a:cs typeface="Segoe UI" panose="020B0502040204020203" pitchFamily="34" charset="0"/>
                <a:sym typeface="Wingdings" panose="05000000000000000000" pitchFamily="2" charset="2"/>
              </a:rPr>
              <a:t> </a:t>
            </a:r>
            <a:r>
              <a:rPr lang="en-AU" sz="1500">
                <a:latin typeface="Segoe UI "/>
                <a:cs typeface="Segoe UI" panose="020B0502040204020203" pitchFamily="34" charset="0"/>
              </a:rPr>
              <a:t>Display any new recall or issues that match the user’s search query 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2DAB22-175A-4AB2-8855-20EB8FDCC965}"/>
              </a:ext>
            </a:extLst>
          </p:cNvPr>
          <p:cNvSpPr/>
          <p:nvPr/>
        </p:nvSpPr>
        <p:spPr>
          <a:xfrm>
            <a:off x="1776782" y="5534142"/>
            <a:ext cx="4402800" cy="792000"/>
          </a:xfrm>
          <a:prstGeom prst="roundRect">
            <a:avLst/>
          </a:prstGeom>
          <a:solidFill>
            <a:srgbClr val="0E94AA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500">
                <a:latin typeface="Segoe UI "/>
                <a:cs typeface="Segoe UI" panose="020B0502040204020203" pitchFamily="34" charset="0"/>
                <a:sym typeface="Wingdings" panose="05000000000000000000" pitchFamily="2" charset="2"/>
              </a:rPr>
              <a:t> </a:t>
            </a:r>
            <a:r>
              <a:rPr lang="en-AU" sz="1500">
                <a:latin typeface="Segoe UI "/>
                <a:cs typeface="Segoe UI" panose="020B0502040204020203" pitchFamily="34" charset="0"/>
              </a:rPr>
              <a:t>Send a notification to users via their preferred contact method when their registered car(s) matches a new recall or issue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8AA3E2-FC84-4336-A244-8EC7BD8A8550}"/>
              </a:ext>
            </a:extLst>
          </p:cNvPr>
          <p:cNvSpPr txBox="1"/>
          <p:nvPr/>
        </p:nvSpPr>
        <p:spPr>
          <a:xfrm>
            <a:off x="1119296" y="2112284"/>
            <a:ext cx="776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>
                <a:solidFill>
                  <a:schemeClr val="tx1">
                    <a:lumMod val="65000"/>
                    <a:lumOff val="35000"/>
                  </a:schemeClr>
                </a:solidFill>
                <a:latin typeface="Segoe UI "/>
              </a:rPr>
              <a:t>#1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A4C3C4-4DA5-4A61-975E-F55F7DD1BDA5}"/>
              </a:ext>
            </a:extLst>
          </p:cNvPr>
          <p:cNvSpPr txBox="1"/>
          <p:nvPr/>
        </p:nvSpPr>
        <p:spPr>
          <a:xfrm>
            <a:off x="1119296" y="4082162"/>
            <a:ext cx="776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>
                <a:solidFill>
                  <a:schemeClr val="tx1">
                    <a:lumMod val="65000"/>
                    <a:lumOff val="35000"/>
                  </a:schemeClr>
                </a:solidFill>
                <a:latin typeface="Segoe UI "/>
              </a:rPr>
              <a:t>#2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3BFC78-2F77-404C-B503-4237AFA05926}"/>
              </a:ext>
            </a:extLst>
          </p:cNvPr>
          <p:cNvSpPr txBox="1"/>
          <p:nvPr/>
        </p:nvSpPr>
        <p:spPr>
          <a:xfrm>
            <a:off x="1119295" y="5637081"/>
            <a:ext cx="776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>
                <a:solidFill>
                  <a:schemeClr val="tx1">
                    <a:lumMod val="65000"/>
                    <a:lumOff val="35000"/>
                  </a:schemeClr>
                </a:solidFill>
                <a:latin typeface="Segoe UI "/>
              </a:rPr>
              <a:t>#3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B795119-E63A-4B1F-BADE-1CCDFCEA1B3B}"/>
              </a:ext>
            </a:extLst>
          </p:cNvPr>
          <p:cNvSpPr/>
          <p:nvPr/>
        </p:nvSpPr>
        <p:spPr>
          <a:xfrm>
            <a:off x="6595456" y="1612815"/>
            <a:ext cx="941733" cy="792000"/>
          </a:xfrm>
          <a:prstGeom prst="roundRect">
            <a:avLst/>
          </a:prstGeom>
          <a:solidFill>
            <a:srgbClr val="0E9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50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3 points </a:t>
            </a:r>
            <a:endParaRPr lang="en-AU" sz="15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F09EC67-33B6-4EB4-9A5A-6AFCB0FA0E96}"/>
              </a:ext>
            </a:extLst>
          </p:cNvPr>
          <p:cNvSpPr/>
          <p:nvPr/>
        </p:nvSpPr>
        <p:spPr>
          <a:xfrm>
            <a:off x="6595455" y="2475202"/>
            <a:ext cx="941733" cy="792000"/>
          </a:xfrm>
          <a:prstGeom prst="roundRect">
            <a:avLst/>
          </a:prstGeom>
          <a:solidFill>
            <a:srgbClr val="0E9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50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2 points </a:t>
            </a:r>
            <a:endParaRPr lang="en-AU" sz="15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E4A17F9-A513-4FD2-885E-B021F82D9F01}"/>
              </a:ext>
            </a:extLst>
          </p:cNvPr>
          <p:cNvSpPr/>
          <p:nvPr/>
        </p:nvSpPr>
        <p:spPr>
          <a:xfrm>
            <a:off x="6595454" y="3582549"/>
            <a:ext cx="941733" cy="792000"/>
          </a:xfrm>
          <a:prstGeom prst="roundRect">
            <a:avLst/>
          </a:prstGeom>
          <a:solidFill>
            <a:srgbClr val="0E9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50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2 points </a:t>
            </a:r>
            <a:endParaRPr lang="en-AU" sz="15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7371E6C-7E71-40BE-8F97-E9024E6AFF74}"/>
              </a:ext>
            </a:extLst>
          </p:cNvPr>
          <p:cNvSpPr/>
          <p:nvPr/>
        </p:nvSpPr>
        <p:spPr>
          <a:xfrm>
            <a:off x="6595455" y="4432376"/>
            <a:ext cx="941733" cy="792000"/>
          </a:xfrm>
          <a:prstGeom prst="roundRect">
            <a:avLst/>
          </a:prstGeom>
          <a:solidFill>
            <a:srgbClr val="0E9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50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2 points </a:t>
            </a:r>
            <a:endParaRPr lang="en-AU" sz="15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D4E5B71-AA8D-4400-A5BC-0A49549855C3}"/>
              </a:ext>
            </a:extLst>
          </p:cNvPr>
          <p:cNvSpPr/>
          <p:nvPr/>
        </p:nvSpPr>
        <p:spPr>
          <a:xfrm>
            <a:off x="6600171" y="5533469"/>
            <a:ext cx="941733" cy="792000"/>
          </a:xfrm>
          <a:prstGeom prst="roundRect">
            <a:avLst/>
          </a:prstGeom>
          <a:solidFill>
            <a:srgbClr val="0E9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50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4 points </a:t>
            </a:r>
            <a:endParaRPr lang="en-AU" sz="15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61D97C-37DE-40D1-BB00-60F36191EE30}"/>
              </a:ext>
            </a:extLst>
          </p:cNvPr>
          <p:cNvSpPr txBox="1"/>
          <p:nvPr/>
        </p:nvSpPr>
        <p:spPr>
          <a:xfrm>
            <a:off x="7782441" y="1824149"/>
            <a:ext cx="33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Kynan </a:t>
            </a:r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 Jidong  Cynthia  </a:t>
            </a:r>
            <a:endParaRPr lang="en-AU" b="1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5F2A71-6BCA-4936-83D5-B86502D9A7AD}"/>
              </a:ext>
            </a:extLst>
          </p:cNvPr>
          <p:cNvSpPr txBox="1"/>
          <p:nvPr/>
        </p:nvSpPr>
        <p:spPr>
          <a:xfrm>
            <a:off x="7782441" y="2686536"/>
            <a:ext cx="337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Olivia </a:t>
            </a:r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 Jidong </a:t>
            </a:r>
            <a:endParaRPr lang="en-AU" b="1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80C97A-2237-4E1E-A088-66237088FF68}"/>
              </a:ext>
            </a:extLst>
          </p:cNvPr>
          <p:cNvSpPr txBox="1"/>
          <p:nvPr/>
        </p:nvSpPr>
        <p:spPr>
          <a:xfrm>
            <a:off x="7782441" y="3804550"/>
            <a:ext cx="337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Kynan </a:t>
            </a:r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 Elliott </a:t>
            </a:r>
            <a:endParaRPr lang="en-AU" b="1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E8F75-E0FE-441E-BEC4-E78DF39F954C}"/>
              </a:ext>
            </a:extLst>
          </p:cNvPr>
          <p:cNvSpPr txBox="1"/>
          <p:nvPr/>
        </p:nvSpPr>
        <p:spPr>
          <a:xfrm>
            <a:off x="7782441" y="4666937"/>
            <a:ext cx="337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Kynan </a:t>
            </a:r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 Olivia </a:t>
            </a:r>
            <a:endParaRPr lang="en-AU" b="1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1E5438-8FB4-427C-B652-87ACC32BC8E9}"/>
              </a:ext>
            </a:extLst>
          </p:cNvPr>
          <p:cNvSpPr txBox="1"/>
          <p:nvPr/>
        </p:nvSpPr>
        <p:spPr>
          <a:xfrm>
            <a:off x="7782441" y="5718939"/>
            <a:ext cx="337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Elliott </a:t>
            </a:r>
            <a:r>
              <a:rPr lang="en-AU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 Olivia  Cynthia </a:t>
            </a:r>
            <a:endParaRPr lang="en-AU" b="1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slide 9">
            <a:hlinkClick r:id="" action="ppaction://media"/>
            <a:extLst>
              <a:ext uri="{FF2B5EF4-FFF2-40B4-BE49-F238E27FC236}">
                <a16:creationId xmlns:a16="http://schemas.microsoft.com/office/drawing/2014/main" id="{F79245BB-E4D3-4D3A-8A73-347A2E5873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5641" y="636454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285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5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609EDA-869E-4BE5-AE5D-B898C584B6FF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1A00BBF-EEBB-4E18-B8CB-F926EAAC48F7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Application>Microsoft Office PowerPoint</Application>
  <PresentationFormat>Widescreen</PresentationFormat>
  <Slides>10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Sprint 1 Retrospective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 Retrospective</dc:title>
  <dc:creator/>
  <cp:revision>1</cp:revision>
  <dcterms:created xsi:type="dcterms:W3CDTF">2020-05-02T22:37:13Z</dcterms:created>
  <dcterms:modified xsi:type="dcterms:W3CDTF">2020-05-08T05:14:32Z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